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7"/>
  </p:handoutMasterIdLst>
  <p:sldIdLst>
    <p:sldId id="258" r:id="rId2"/>
    <p:sldId id="267" r:id="rId3"/>
    <p:sldId id="266" r:id="rId4"/>
    <p:sldId id="260" r:id="rId5"/>
    <p:sldId id="259" r:id="rId6"/>
    <p:sldId id="285" r:id="rId7"/>
    <p:sldId id="268" r:id="rId8"/>
    <p:sldId id="269" r:id="rId9"/>
    <p:sldId id="270" r:id="rId10"/>
    <p:sldId id="284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3" r:id="rId21"/>
    <p:sldId id="281" r:id="rId22"/>
    <p:sldId id="280" r:id="rId23"/>
    <p:sldId id="282" r:id="rId24"/>
    <p:sldId id="263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0"/>
    <p:restoredTop sz="94696"/>
  </p:normalViewPr>
  <p:slideViewPr>
    <p:cSldViewPr snapToGrid="0">
      <p:cViewPr varScale="1">
        <p:scale>
          <a:sx n="108" d="100"/>
          <a:sy n="108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2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8A5BDB-1595-255A-5957-83B99E23DF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85E8E-31D5-7C42-208E-7222DAC97E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37D8A2-78C6-9B4A-8A43-6E6250EBED7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ED04F-5F26-0069-A562-EA35A030E6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2A5CE-98F1-D5B8-E265-C23AD7D01D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31314-136B-A84A-AB92-3A9DA860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327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235" y="365356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7242" y="183755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070" y="877329"/>
            <a:ext cx="4853630" cy="1503921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</a:t>
            </a:r>
            <a:br>
              <a:rPr lang="en-US" dirty="0" smtClean="0"/>
            </a:br>
            <a:r>
              <a:rPr lang="en-US" dirty="0" smtClean="0"/>
              <a:t>DC </a:t>
            </a:r>
            <a:r>
              <a:rPr lang="en-US" dirty="0" err="1" smtClean="0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. Secure Transfer and Storage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via controlled removable media or staging workstation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Sneaker-Net</a:t>
            </a:r>
          </a:p>
          <a:p>
            <a:pPr lvl="1"/>
            <a:r>
              <a:rPr lang="en-US" dirty="0" smtClean="0"/>
              <a:t>Diode</a:t>
            </a:r>
          </a:p>
          <a:p>
            <a:pPr lvl="1"/>
            <a:r>
              <a:rPr lang="en-US" dirty="0" smtClean="0"/>
              <a:t>Cross Domain Solution</a:t>
            </a:r>
            <a:endParaRPr lang="en-US" dirty="0"/>
          </a:p>
          <a:p>
            <a:r>
              <a:rPr lang="en-US" dirty="0"/>
              <a:t>Verify integrity using checksums before and after import.</a:t>
            </a:r>
          </a:p>
          <a:p>
            <a:r>
              <a:rPr lang="en-US" dirty="0"/>
              <a:t>Maintain approval workflow and audit logs.</a:t>
            </a:r>
          </a:p>
          <a:p>
            <a:r>
              <a:rPr lang="en-US" dirty="0"/>
              <a:t>Store artifacts in write-once or versioned storage.</a:t>
            </a:r>
          </a:p>
          <a:p>
            <a:r>
              <a:rPr lang="en-US" dirty="0"/>
              <a:t>Secure physical media according to </a:t>
            </a:r>
            <a:r>
              <a:rPr lang="en-US" dirty="0" smtClean="0"/>
              <a:t>organizational </a:t>
            </a:r>
            <a:r>
              <a:rPr lang="en-US" dirty="0"/>
              <a:t>policies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416" y="1558339"/>
            <a:ext cx="1624301" cy="959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286" y="3000181"/>
            <a:ext cx="2648320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9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 dirty="0" smtClean="0"/>
              <a:t>. Registration, Licensing, and Entitlements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VCF 9 unified license file covers all components.</a:t>
            </a:r>
          </a:p>
          <a:p>
            <a:r>
              <a:rPr lang="en-US" dirty="0"/>
              <a:t>Disconnected mode: export usage file -&gt; upload externally -&gt; download license file -&gt; import offline.</a:t>
            </a:r>
          </a:p>
          <a:p>
            <a:r>
              <a:rPr lang="en-US" dirty="0"/>
              <a:t>Evaluation period extended to 90 days.</a:t>
            </a:r>
          </a:p>
          <a:p>
            <a:r>
              <a:rPr lang="en-US" dirty="0"/>
              <a:t>Maintain internal documentation of license allocations.</a:t>
            </a:r>
          </a:p>
          <a:p>
            <a:r>
              <a:rPr lang="en-US" dirty="0"/>
              <a:t>Confirm license files before </a:t>
            </a:r>
            <a:r>
              <a:rPr lang="en-US" dirty="0" smtClean="0"/>
              <a:t>deployment.</a:t>
            </a:r>
          </a:p>
          <a:p>
            <a:r>
              <a:rPr lang="en-US" dirty="0" smtClean="0"/>
              <a:t>Set calendar reminders for license expiration</a:t>
            </a:r>
          </a:p>
          <a:p>
            <a:pPr lvl="1"/>
            <a:r>
              <a:rPr lang="en-US" dirty="0" smtClean="0"/>
              <a:t>Start the renewal process EARLY!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019" y="2104007"/>
            <a:ext cx="2647547" cy="27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</a:t>
            </a:r>
            <a:r>
              <a:rPr lang="en-US" dirty="0" smtClean="0"/>
              <a:t>. Networking Basics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DNS with forward/reverse lookup for SSO and component registration.</a:t>
            </a:r>
          </a:p>
          <a:p>
            <a:r>
              <a:rPr lang="en-US" dirty="0"/>
              <a:t>Internal NTP server to prevent certificate and SSO failures.</a:t>
            </a:r>
          </a:p>
          <a:p>
            <a:r>
              <a:rPr lang="en-US" dirty="0"/>
              <a:t>Segregated networks: Management, </a:t>
            </a:r>
            <a:r>
              <a:rPr lang="en-US" dirty="0" err="1"/>
              <a:t>vMotion</a:t>
            </a:r>
            <a:r>
              <a:rPr lang="en-US" dirty="0"/>
              <a:t>, </a:t>
            </a:r>
            <a:r>
              <a:rPr lang="en-US" dirty="0" err="1"/>
              <a:t>vSAN</a:t>
            </a:r>
            <a:r>
              <a:rPr lang="en-US" dirty="0"/>
              <a:t>, NSX Overlay.</a:t>
            </a:r>
          </a:p>
          <a:p>
            <a:r>
              <a:rPr lang="en-US" dirty="0"/>
              <a:t>Firewall rules between components (only required ports).</a:t>
            </a:r>
          </a:p>
          <a:p>
            <a:r>
              <a:rPr lang="en-US" dirty="0"/>
              <a:t>Document network design in air-gapped environment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Wiki, Confluence, </a:t>
            </a:r>
            <a:r>
              <a:rPr lang="en-US" dirty="0" err="1" smtClean="0"/>
              <a:t>Sharepoint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566" y="2128570"/>
            <a:ext cx="1703633" cy="241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3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</a:t>
            </a:r>
            <a:r>
              <a:rPr lang="en-US" dirty="0" smtClean="0"/>
              <a:t>. Certificates and PKI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Decide: enterprise CA or self-signed certificates.</a:t>
            </a:r>
          </a:p>
          <a:p>
            <a:r>
              <a:rPr lang="en-US" dirty="0"/>
              <a:t>SDDC Manager requires supported formats (PEM, PKCS12).</a:t>
            </a:r>
          </a:p>
          <a:p>
            <a:r>
              <a:rPr lang="en-US" dirty="0"/>
              <a:t>Plan certificate lifecycle offline (renewal, replacement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Intermediate CA vs. Root CA</a:t>
            </a:r>
            <a:endParaRPr lang="en-US" dirty="0"/>
          </a:p>
          <a:p>
            <a:r>
              <a:rPr lang="en-US" dirty="0"/>
              <a:t>Test certificate replacement in staging domain first.</a:t>
            </a:r>
          </a:p>
          <a:p>
            <a:r>
              <a:rPr lang="en-US" dirty="0"/>
              <a:t>Maintain certificate inventory and expiration tracking.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20" y="2365860"/>
            <a:ext cx="2482990" cy="193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</a:t>
            </a:r>
            <a:r>
              <a:rPr lang="en-US" dirty="0" smtClean="0"/>
              <a:t>. Support &amp; Troubleshooting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have a TAM?</a:t>
            </a:r>
          </a:p>
          <a:p>
            <a:r>
              <a:rPr lang="en-US" dirty="0" smtClean="0"/>
              <a:t>Do you have a Support Contract?</a:t>
            </a:r>
          </a:p>
          <a:p>
            <a:r>
              <a:rPr lang="en-US" dirty="0" smtClean="0"/>
              <a:t>Plan </a:t>
            </a:r>
            <a:r>
              <a:rPr lang="en-US" dirty="0"/>
              <a:t>offline support bundle collection and export.</a:t>
            </a:r>
          </a:p>
          <a:p>
            <a:r>
              <a:rPr lang="en-US" dirty="0"/>
              <a:t>VMware support cannot connect directly in </a:t>
            </a:r>
            <a:r>
              <a:rPr lang="en-US" dirty="0" smtClean="0"/>
              <a:t>air-gapped environments.</a:t>
            </a:r>
            <a:endParaRPr lang="en-US" dirty="0"/>
          </a:p>
          <a:p>
            <a:r>
              <a:rPr lang="en-US" dirty="0"/>
              <a:t>Document who, how, and where support bundles are handed over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Talk to your security team!</a:t>
            </a:r>
            <a:endParaRPr lang="en-US" dirty="0"/>
          </a:p>
          <a:p>
            <a:r>
              <a:rPr lang="en-US" dirty="0" smtClean="0"/>
              <a:t>Maintain </a:t>
            </a:r>
            <a:r>
              <a:rPr lang="en-US" dirty="0"/>
              <a:t>escalation steps for critical incidents.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787" y="1837435"/>
            <a:ext cx="1524213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2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</a:t>
            </a:r>
            <a:r>
              <a:rPr lang="en-US" dirty="0" smtClean="0"/>
              <a:t>. Monitoring, Logging, and Backup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 logs in local syslog/SIEM.</a:t>
            </a:r>
          </a:p>
          <a:p>
            <a:r>
              <a:rPr lang="en-US" dirty="0"/>
              <a:t>Configure backups for </a:t>
            </a:r>
            <a:r>
              <a:rPr lang="en-US" dirty="0" err="1"/>
              <a:t>vCenter</a:t>
            </a:r>
            <a:r>
              <a:rPr lang="en-US" dirty="0"/>
              <a:t>, NSX, SDDC Manager.</a:t>
            </a:r>
          </a:p>
          <a:p>
            <a:r>
              <a:rPr lang="en-US" dirty="0"/>
              <a:t>Test restore workflows regularly inside the </a:t>
            </a:r>
            <a:r>
              <a:rPr lang="en-US" dirty="0" smtClean="0"/>
              <a:t>air-gapped environment.</a:t>
            </a:r>
            <a:endParaRPr lang="en-US" dirty="0"/>
          </a:p>
          <a:p>
            <a:r>
              <a:rPr lang="en-US" dirty="0"/>
              <a:t>Deploy monitoring (</a:t>
            </a:r>
            <a:r>
              <a:rPr lang="en-US" dirty="0" err="1"/>
              <a:t>vROps</a:t>
            </a:r>
            <a:r>
              <a:rPr lang="en-US" dirty="0"/>
              <a:t>) offline; configure alerting locally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Email?</a:t>
            </a:r>
          </a:p>
          <a:p>
            <a:pPr lvl="1"/>
            <a:r>
              <a:rPr lang="en-US" dirty="0" smtClean="0"/>
              <a:t>Chat/IRC?</a:t>
            </a:r>
          </a:p>
          <a:p>
            <a:pPr lvl="1"/>
            <a:r>
              <a:rPr lang="en-US" dirty="0" smtClean="0"/>
              <a:t>Desktop Notifications?</a:t>
            </a:r>
            <a:endParaRPr lang="en-US" dirty="0"/>
          </a:p>
          <a:p>
            <a:r>
              <a:rPr lang="en-US" dirty="0"/>
              <a:t>Maintain audit trails for compliance.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278" y="3480047"/>
            <a:ext cx="2027805" cy="15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</a:t>
            </a:r>
            <a:r>
              <a:rPr lang="en-US" dirty="0" smtClean="0"/>
              <a:t>. Security and 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Enforce RBAC and least privilege access.</a:t>
            </a:r>
          </a:p>
          <a:p>
            <a:r>
              <a:rPr lang="en-US" dirty="0"/>
              <a:t>Follow VMware &amp; CIS hardening guides.</a:t>
            </a:r>
          </a:p>
          <a:p>
            <a:r>
              <a:rPr lang="en-US" dirty="0"/>
              <a:t>Enforce firmware/driver compliance.</a:t>
            </a:r>
          </a:p>
          <a:p>
            <a:r>
              <a:rPr lang="en-US" dirty="0"/>
              <a:t>Audit administrative actions; integrate logs into SIEM.</a:t>
            </a:r>
          </a:p>
          <a:p>
            <a:r>
              <a:rPr lang="en-US" dirty="0"/>
              <a:t>Conduct periodic compliance checks.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697" y="2041864"/>
            <a:ext cx="1942502" cy="20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5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10. Automation &amp;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Terraform, </a:t>
            </a:r>
            <a:r>
              <a:rPr lang="en-US" dirty="0" err="1"/>
              <a:t>Ansible</a:t>
            </a:r>
            <a:r>
              <a:rPr lang="en-US" dirty="0"/>
              <a:t>, </a:t>
            </a:r>
            <a:r>
              <a:rPr lang="en-US" dirty="0" err="1"/>
              <a:t>PowerCLI</a:t>
            </a:r>
            <a:r>
              <a:rPr lang="en-US" dirty="0"/>
              <a:t> scripts for standardized deployments.</a:t>
            </a:r>
          </a:p>
          <a:p>
            <a:r>
              <a:rPr lang="en-US" dirty="0" smtClean="0"/>
              <a:t>Validate </a:t>
            </a:r>
            <a:r>
              <a:rPr lang="en-US" dirty="0"/>
              <a:t>workflows in staging before production.</a:t>
            </a:r>
          </a:p>
          <a:p>
            <a:r>
              <a:rPr lang="en-US" dirty="0"/>
              <a:t>Automate compliance verification and drift detection.</a:t>
            </a:r>
          </a:p>
          <a:p>
            <a:r>
              <a:rPr lang="en-US" dirty="0"/>
              <a:t>Maintain versioned scripts and documentation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Host </a:t>
            </a:r>
            <a:r>
              <a:rPr lang="en-US" dirty="0" smtClean="0"/>
              <a:t>scripts &amp; configuration files in an </a:t>
            </a:r>
            <a:r>
              <a:rPr lang="en-US" dirty="0"/>
              <a:t>internal </a:t>
            </a:r>
            <a:r>
              <a:rPr lang="en-US" dirty="0" err="1"/>
              <a:t>Git</a:t>
            </a:r>
            <a:r>
              <a:rPr lang="en-US" dirty="0"/>
              <a:t> repository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856" y="2367531"/>
            <a:ext cx="2502891" cy="730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443" y="3218255"/>
            <a:ext cx="2429304" cy="622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43" y="3957907"/>
            <a:ext cx="2429304" cy="9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96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11. Upgrade and Patching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updates in </a:t>
            </a:r>
            <a:r>
              <a:rPr lang="en-US" dirty="0" smtClean="0"/>
              <a:t>staging/test </a:t>
            </a:r>
            <a:r>
              <a:rPr lang="en-US" dirty="0"/>
              <a:t>domains first.</a:t>
            </a:r>
          </a:p>
          <a:p>
            <a:r>
              <a:rPr lang="en-US" dirty="0"/>
              <a:t>Use offline depot for Lifecycle Manager updates.</a:t>
            </a:r>
          </a:p>
          <a:p>
            <a:r>
              <a:rPr lang="en-US" dirty="0"/>
              <a:t>Validate firmware/driver compatibility per HCL.</a:t>
            </a:r>
          </a:p>
          <a:p>
            <a:r>
              <a:rPr lang="en-US" dirty="0"/>
              <a:t>Plan coordinated fleet upgrades across workload domains.</a:t>
            </a:r>
          </a:p>
          <a:p>
            <a:r>
              <a:rPr lang="en-US" dirty="0"/>
              <a:t>Maintain rollback plans and snapshots before upgrades.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56" y="2433791"/>
            <a:ext cx="253400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7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407" y="2467993"/>
            <a:ext cx="1792958" cy="1688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12. Third-Party &amp; AI Integrations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 installers for backup, monitoring, AV.</a:t>
            </a:r>
          </a:p>
          <a:p>
            <a:r>
              <a:rPr lang="en-US" dirty="0"/>
              <a:t>Private AI Foundation with NVIDIA supported in air-gapped environment.</a:t>
            </a:r>
          </a:p>
          <a:p>
            <a:r>
              <a:rPr lang="en-US" dirty="0"/>
              <a:t>Maintain internal NGC/mirror repositories for container images and ML models</a:t>
            </a:r>
            <a:r>
              <a:rPr lang="en-US" dirty="0" smtClean="0"/>
              <a:t>. (NVIDIA GPU Cloud)</a:t>
            </a:r>
            <a:endParaRPr lang="en-US" dirty="0"/>
          </a:p>
          <a:p>
            <a:r>
              <a:rPr lang="en-US" b="1" dirty="0"/>
              <a:t>Confirm </a:t>
            </a:r>
            <a:r>
              <a:rPr lang="en-US" b="1" dirty="0"/>
              <a:t>o</a:t>
            </a:r>
            <a:r>
              <a:rPr lang="en-US" b="1" dirty="0" smtClean="0"/>
              <a:t>ther vendor </a:t>
            </a:r>
            <a:r>
              <a:rPr lang="en-US" b="1" dirty="0"/>
              <a:t>SLAs support disconnected deployments.</a:t>
            </a:r>
          </a:p>
          <a:p>
            <a:r>
              <a:rPr lang="en-US" dirty="0"/>
              <a:t>Include AI workload validation in </a:t>
            </a:r>
            <a:r>
              <a:rPr lang="en-US" dirty="0" smtClean="0"/>
              <a:t>staging/test </a:t>
            </a:r>
            <a:r>
              <a:rPr lang="en-US" dirty="0"/>
              <a:t>domain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Vali Cyber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9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Air-Gapped</a:t>
            </a:r>
            <a:br>
              <a:rPr lang="en-US" dirty="0" smtClean="0"/>
            </a:br>
            <a:r>
              <a:rPr lang="en-US" dirty="0" smtClean="0"/>
              <a:t>VCF Considerations for Disconnected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53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Tools We’ve implemented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FTP </a:t>
            </a:r>
            <a:r>
              <a:rPr lang="en-US" dirty="0" smtClean="0"/>
              <a:t>Servers</a:t>
            </a:r>
            <a:endParaRPr lang="en-US" dirty="0" smtClean="0"/>
          </a:p>
          <a:p>
            <a:r>
              <a:rPr lang="en-US" dirty="0" smtClean="0"/>
              <a:t>Harbor</a:t>
            </a:r>
          </a:p>
          <a:p>
            <a:r>
              <a:rPr lang="en-US" dirty="0" smtClean="0"/>
              <a:t>PowerShell Gallery</a:t>
            </a:r>
          </a:p>
          <a:p>
            <a:r>
              <a:rPr lang="en-US" dirty="0" smtClean="0"/>
              <a:t>Linux Repositories</a:t>
            </a:r>
          </a:p>
          <a:p>
            <a:r>
              <a:rPr lang="en-US" dirty="0" smtClean="0"/>
              <a:t>Windows Server Update </a:t>
            </a:r>
            <a:r>
              <a:rPr lang="en-US" dirty="0" smtClean="0"/>
              <a:t>Servers</a:t>
            </a:r>
          </a:p>
          <a:p>
            <a:r>
              <a:rPr lang="en-US" dirty="0" smtClean="0"/>
              <a:t>Jenkins, bamboo</a:t>
            </a:r>
          </a:p>
          <a:p>
            <a:r>
              <a:rPr lang="en-US" dirty="0" err="1" smtClean="0"/>
              <a:t>PyKMIP</a:t>
            </a:r>
            <a:r>
              <a:rPr lang="en-US" dirty="0" smtClean="0"/>
              <a:t> (Python Implementation of the Key </a:t>
            </a:r>
            <a:r>
              <a:rPr lang="en-US" dirty="0" err="1" smtClean="0"/>
              <a:t>Mgmt</a:t>
            </a:r>
            <a:r>
              <a:rPr lang="en-US" dirty="0" smtClean="0"/>
              <a:t> Interop Protocol) </a:t>
            </a:r>
            <a:r>
              <a:rPr lang="en-US" dirty="0" err="1" smtClean="0"/>
              <a:t>vTPM</a:t>
            </a:r>
            <a:endParaRPr lang="en-US" dirty="0" smtClean="0"/>
          </a:p>
          <a:p>
            <a:r>
              <a:rPr lang="en-US" dirty="0" smtClean="0"/>
              <a:t>KMS</a:t>
            </a:r>
          </a:p>
          <a:p>
            <a:r>
              <a:rPr lang="en-US" dirty="0" err="1" smtClean="0"/>
              <a:t>GitLab</a:t>
            </a:r>
            <a:endParaRPr lang="en-US" dirty="0" smtClean="0"/>
          </a:p>
          <a:p>
            <a:r>
              <a:rPr lang="en-US" dirty="0" smtClean="0"/>
              <a:t>Nexus</a:t>
            </a:r>
            <a:endParaRPr lang="en-US" dirty="0" smtClean="0"/>
          </a:p>
          <a:p>
            <a:r>
              <a:rPr lang="en-US" dirty="0"/>
              <a:t>Documentation, Documentation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Documentation!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85" y="667586"/>
            <a:ext cx="2434676" cy="23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7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Pitfalls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bundles halts deployment.</a:t>
            </a:r>
          </a:p>
          <a:p>
            <a:r>
              <a:rPr lang="en-US" dirty="0"/>
              <a:t>DNS/NTP </a:t>
            </a:r>
            <a:r>
              <a:rPr lang="en-US" dirty="0" err="1"/>
              <a:t>misconfig</a:t>
            </a:r>
            <a:r>
              <a:rPr lang="en-US" dirty="0"/>
              <a:t> causes SSO/cert failures.</a:t>
            </a:r>
          </a:p>
          <a:p>
            <a:r>
              <a:rPr lang="en-US" dirty="0"/>
              <a:t>Firmware mismatch blocks </a:t>
            </a:r>
            <a:r>
              <a:rPr lang="en-US" dirty="0" err="1"/>
              <a:t>ESXi</a:t>
            </a:r>
            <a:r>
              <a:rPr lang="en-US" dirty="0"/>
              <a:t> upgrade.</a:t>
            </a:r>
          </a:p>
          <a:p>
            <a:r>
              <a:rPr lang="en-US" dirty="0"/>
              <a:t>Incorrect support assumptions; no remote access.</a:t>
            </a:r>
          </a:p>
          <a:p>
            <a:r>
              <a:rPr lang="en-US" dirty="0"/>
              <a:t>Skipping checksum validation leads to corrupted/malicious artifacts.</a:t>
            </a:r>
          </a:p>
          <a:p>
            <a:r>
              <a:rPr lang="en-US" dirty="0"/>
              <a:t>Unverified third-party components can break workflow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02" y="667586"/>
            <a:ext cx="319132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Recommended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Plan: BOM, hardware, firmware baseline.</a:t>
            </a:r>
          </a:p>
          <a:p>
            <a:r>
              <a:rPr lang="en-US" dirty="0"/>
              <a:t>Download artifacts using VCFDT in connected site.</a:t>
            </a:r>
          </a:p>
          <a:p>
            <a:r>
              <a:rPr lang="en-US" dirty="0"/>
              <a:t>Secure transfer to air-gapped environment.</a:t>
            </a:r>
          </a:p>
          <a:p>
            <a:r>
              <a:rPr lang="en-US" dirty="0"/>
              <a:t>Populate offline depot and content library.</a:t>
            </a:r>
          </a:p>
          <a:p>
            <a:r>
              <a:rPr lang="en-US" dirty="0"/>
              <a:t>Deploy management domain.</a:t>
            </a:r>
          </a:p>
          <a:p>
            <a:r>
              <a:rPr lang="en-US" dirty="0"/>
              <a:t>Validate VM lifecycle, </a:t>
            </a:r>
            <a:r>
              <a:rPr lang="en-US" dirty="0" err="1"/>
              <a:t>vMotion</a:t>
            </a:r>
            <a:r>
              <a:rPr lang="en-US" dirty="0"/>
              <a:t>, </a:t>
            </a:r>
            <a:r>
              <a:rPr lang="en-US" dirty="0" err="1"/>
              <a:t>vSAN</a:t>
            </a:r>
            <a:r>
              <a:rPr lang="en-US" dirty="0"/>
              <a:t> policies.</a:t>
            </a:r>
          </a:p>
          <a:p>
            <a:r>
              <a:rPr lang="en-US" dirty="0"/>
              <a:t>Stage patch/upgrade workflow using offline depot.</a:t>
            </a:r>
          </a:p>
          <a:p>
            <a:r>
              <a:rPr lang="en-US" dirty="0"/>
              <a:t>Document all steps for repeatability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85" y="667586"/>
            <a:ext cx="2434676" cy="23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3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Quick Checklist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Select VCF 9 version &amp; gather artifacts.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Confirm HCL compliance (hardware &amp; firmware).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Set up Offline Depot with VCFDT.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Configure DNS, NTP, PKI </a:t>
            </a:r>
            <a:r>
              <a:rPr lang="en-US" sz="2000" b="1" dirty="0"/>
              <a:t>before</a:t>
            </a:r>
            <a:r>
              <a:rPr lang="en-US" sz="2000" dirty="0"/>
              <a:t> deployment.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 err="1"/>
              <a:t>Deploy</a:t>
            </a:r>
            <a:r>
              <a:rPr lang="fr-FR" sz="2000" dirty="0"/>
              <a:t> SDDC Manager &amp; </a:t>
            </a:r>
            <a:r>
              <a:rPr lang="fr-FR" sz="2000" dirty="0" smtClean="0"/>
              <a:t>Management </a:t>
            </a:r>
            <a:r>
              <a:rPr lang="fr-FR" sz="2000" dirty="0"/>
              <a:t>D</a:t>
            </a:r>
            <a:r>
              <a:rPr lang="fr-FR" sz="2000" dirty="0" smtClean="0"/>
              <a:t>omain.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1800" dirty="0" smtClean="0"/>
              <a:t>VCF Installer &amp; VCF Operations</a:t>
            </a:r>
            <a:endParaRPr lang="fr-FR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Enable logging, monitoring, and backups.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Document secure transfer workflow.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Test upgrades in </a:t>
            </a:r>
            <a:r>
              <a:rPr lang="en-US" sz="2000" dirty="0" smtClean="0"/>
              <a:t>staging/test </a:t>
            </a:r>
            <a:r>
              <a:rPr lang="en-US" sz="2000" dirty="0"/>
              <a:t>first.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Validate third-party agents and AI repositories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Know your TAM &amp; Support Team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85" y="667586"/>
            <a:ext cx="2434676" cy="23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6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Tie your Sneakers!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85" y="667586"/>
            <a:ext cx="2434676" cy="23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075" y="1181806"/>
            <a:ext cx="7391875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Chief Information Officer – Belay Technologies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belaytech.com</a:t>
            </a:r>
          </a:p>
          <a:p>
            <a:pPr lvl="1"/>
            <a:r>
              <a:rPr lang="en-US" dirty="0" smtClean="0"/>
              <a:t>https://summitrts.com</a:t>
            </a:r>
            <a:endParaRPr lang="en-US" dirty="0"/>
          </a:p>
          <a:p>
            <a:r>
              <a:rPr lang="en-US" sz="2400" dirty="0"/>
              <a:t>Personal Blog</a:t>
            </a:r>
          </a:p>
          <a:p>
            <a:pPr lvl="1"/>
            <a:r>
              <a:rPr lang="en-US" dirty="0"/>
              <a:t>https://invoke-automation.blog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dirty="0"/>
              <a:t>https://github.com/jpsider</a:t>
            </a:r>
          </a:p>
          <a:p>
            <a:r>
              <a:rPr lang="en-US" sz="2400" dirty="0"/>
              <a:t>Twitter (X)/Slack</a:t>
            </a:r>
          </a:p>
          <a:p>
            <a:pPr lvl="1"/>
            <a:r>
              <a:rPr lang="en-US" dirty="0"/>
              <a:t>jpsider</a:t>
            </a:r>
          </a:p>
          <a:p>
            <a:r>
              <a:rPr lang="en-US" sz="2400" dirty="0"/>
              <a:t>VMware Community</a:t>
            </a:r>
          </a:p>
          <a:p>
            <a:pPr lvl="1"/>
            <a:r>
              <a:rPr lang="en-US" dirty="0" err="1"/>
              <a:t>vExpert</a:t>
            </a:r>
            <a:r>
              <a:rPr lang="en-US" dirty="0"/>
              <a:t>, VMUG Co-Leader</a:t>
            </a:r>
            <a:r>
              <a:rPr lang="en-US" dirty="0" smtClean="0"/>
              <a:t>, </a:t>
            </a:r>
            <a:r>
              <a:rPr lang="en-US" dirty="0"/>
              <a:t>VMUG BOD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47" y="4032738"/>
            <a:ext cx="2290726" cy="1480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99" y="3916116"/>
            <a:ext cx="1623467" cy="1587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67" y="1038610"/>
            <a:ext cx="1761383" cy="2605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771" y="2902080"/>
            <a:ext cx="1479625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What does Air-Gapped Mean?</a:t>
            </a:r>
          </a:p>
          <a:p>
            <a:r>
              <a:rPr lang="en-US" sz="4400" dirty="0" smtClean="0"/>
              <a:t>12 </a:t>
            </a:r>
            <a:r>
              <a:rPr lang="en-US" sz="4400" dirty="0" smtClean="0"/>
              <a:t>Considerations</a:t>
            </a:r>
            <a:endParaRPr lang="en-US" sz="4400" dirty="0" smtClean="0"/>
          </a:p>
          <a:p>
            <a:r>
              <a:rPr lang="en-US" sz="4400" dirty="0"/>
              <a:t>Common Pitfalls</a:t>
            </a:r>
          </a:p>
          <a:p>
            <a:r>
              <a:rPr lang="en-US" sz="4400" dirty="0" smtClean="0"/>
              <a:t>Recommended </a:t>
            </a:r>
            <a:r>
              <a:rPr lang="en-US" sz="4400" dirty="0"/>
              <a:t>Workflow</a:t>
            </a:r>
          </a:p>
          <a:p>
            <a:r>
              <a:rPr lang="en-US" sz="4400" dirty="0" smtClean="0"/>
              <a:t>Quick </a:t>
            </a:r>
            <a:r>
              <a:rPr lang="en-US" sz="4400" dirty="0" smtClean="0"/>
              <a:t>Checklist</a:t>
            </a:r>
          </a:p>
          <a:p>
            <a:r>
              <a:rPr lang="en-US" sz="4400" dirty="0" smtClean="0"/>
              <a:t>Conclusion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85" y="667586"/>
            <a:ext cx="2434676" cy="23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Air-Gapped Mean?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Internet</a:t>
            </a:r>
          </a:p>
          <a:p>
            <a:r>
              <a:rPr lang="en-US" dirty="0" smtClean="0"/>
              <a:t>Physically isolated</a:t>
            </a:r>
          </a:p>
          <a:p>
            <a:r>
              <a:rPr lang="en-US" dirty="0" smtClean="0"/>
              <a:t>Used for High-Security Environments</a:t>
            </a:r>
          </a:p>
          <a:p>
            <a:pPr lvl="1"/>
            <a:r>
              <a:rPr lang="en-US" dirty="0" smtClean="0"/>
              <a:t>Government or Military</a:t>
            </a:r>
          </a:p>
          <a:p>
            <a:pPr lvl="1"/>
            <a:r>
              <a:rPr lang="en-US" dirty="0" smtClean="0"/>
              <a:t>Financial or Healthcare</a:t>
            </a:r>
          </a:p>
          <a:p>
            <a:pPr lvl="1"/>
            <a:r>
              <a:rPr lang="en-US" dirty="0" smtClean="0"/>
              <a:t>Industrial Control Systems</a:t>
            </a:r>
          </a:p>
          <a:p>
            <a:pPr lvl="1"/>
            <a:r>
              <a:rPr lang="en-US" dirty="0" smtClean="0"/>
              <a:t>Critical infrastructure</a:t>
            </a:r>
          </a:p>
          <a:p>
            <a:pPr lvl="1"/>
            <a:r>
              <a:rPr lang="en-US" dirty="0" smtClean="0"/>
              <a:t>Video/Security systems</a:t>
            </a:r>
          </a:p>
          <a:p>
            <a:r>
              <a:rPr lang="en-US" dirty="0" smtClean="0"/>
              <a:t>This is not a DMZ!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580" y="1970842"/>
            <a:ext cx="4939065" cy="32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12 Considerations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970" y="2090550"/>
            <a:ext cx="4544059" cy="2676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85" y="667586"/>
            <a:ext cx="2434676" cy="23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5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544" y="923945"/>
            <a:ext cx="2057687" cy="3696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Product &amp; Lifecycle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all required bundles: </a:t>
            </a:r>
            <a:r>
              <a:rPr lang="en-US" dirty="0" err="1"/>
              <a:t>ESXi</a:t>
            </a:r>
            <a:r>
              <a:rPr lang="en-US" dirty="0"/>
              <a:t>, </a:t>
            </a:r>
            <a:r>
              <a:rPr lang="en-US" dirty="0" err="1"/>
              <a:t>vCenter</a:t>
            </a:r>
            <a:r>
              <a:rPr lang="en-US" dirty="0"/>
              <a:t>, NSX, </a:t>
            </a:r>
            <a:r>
              <a:rPr lang="en-US" dirty="0" err="1"/>
              <a:t>vSAN</a:t>
            </a:r>
            <a:r>
              <a:rPr lang="en-US" dirty="0"/>
              <a:t>, HCX, SDDC Manager, optional add-ons.</a:t>
            </a:r>
          </a:p>
          <a:p>
            <a:r>
              <a:rPr lang="en-US" dirty="0"/>
              <a:t>Validate compatibility using VCF 9 BOM and Interoperability Matrix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Hardware Compatibility Guide (</a:t>
            </a:r>
            <a:r>
              <a:rPr lang="en-US" dirty="0" err="1" smtClean="0"/>
              <a:t>errr</a:t>
            </a:r>
            <a:r>
              <a:rPr lang="en-US" dirty="0" smtClean="0"/>
              <a:t> HCL)</a:t>
            </a:r>
            <a:endParaRPr lang="en-US" dirty="0"/>
          </a:p>
          <a:p>
            <a:r>
              <a:rPr lang="en-US" dirty="0"/>
              <a:t>Use Offline Depot in Lifecycle Manager for air-gapped updates.</a:t>
            </a:r>
          </a:p>
          <a:p>
            <a:r>
              <a:rPr lang="en-US" dirty="0"/>
              <a:t>Stage bundles for </a:t>
            </a:r>
            <a:r>
              <a:rPr lang="en-US" b="1" dirty="0"/>
              <a:t>repeatable</a:t>
            </a:r>
            <a:r>
              <a:rPr lang="en-US" dirty="0"/>
              <a:t> patching and rollbacks.</a:t>
            </a:r>
          </a:p>
          <a:p>
            <a:r>
              <a:rPr lang="en-US" dirty="0"/>
              <a:t>Document component </a:t>
            </a:r>
            <a:r>
              <a:rPr lang="en-US" dirty="0" smtClean="0"/>
              <a:t>dependencies.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dirty="0" smtClean="0"/>
              <a:t>. Internal Repositories and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VCF Download Tool (VCFDT) in connected environment to pull all artifacts.</a:t>
            </a:r>
          </a:p>
          <a:p>
            <a:r>
              <a:rPr lang="en-US" dirty="0"/>
              <a:t>Host bundles on internal HTTP/HTTPS repo for SDDC Manager &amp; LCM.</a:t>
            </a:r>
          </a:p>
          <a:p>
            <a:r>
              <a:rPr lang="en-US" dirty="0"/>
              <a:t>Use </a:t>
            </a:r>
            <a:r>
              <a:rPr lang="en-US" dirty="0" err="1"/>
              <a:t>vCenter</a:t>
            </a:r>
            <a:r>
              <a:rPr lang="en-US" dirty="0"/>
              <a:t> Content Library for ISOs/OVAs.</a:t>
            </a:r>
          </a:p>
          <a:p>
            <a:r>
              <a:rPr lang="en-US" dirty="0"/>
              <a:t>Verify checksums and signed manifests.</a:t>
            </a:r>
          </a:p>
          <a:p>
            <a:r>
              <a:rPr lang="en-US" dirty="0"/>
              <a:t>Version-control repositories for compliance and audit.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10" y="4056997"/>
            <a:ext cx="3362794" cy="1848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215" y="4536489"/>
            <a:ext cx="3087198" cy="136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82" y="4691923"/>
            <a:ext cx="867066" cy="5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8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. Secure Transfer and Storage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07" y="2265695"/>
            <a:ext cx="4839375" cy="2095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159" y="1841773"/>
            <a:ext cx="470600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62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983</Words>
  <Application>Microsoft Office PowerPoint</Application>
  <PresentationFormat>Widescreen</PresentationFormat>
  <Paragraphs>161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Welcome to the  DC UserCon</vt:lpstr>
      <vt:lpstr>Air-Gapped VCF Considerations for Disconnected Networks</vt:lpstr>
      <vt:lpstr>Justin P. Sider</vt:lpstr>
      <vt:lpstr>Agenda</vt:lpstr>
      <vt:lpstr>What does Air-Gapped Mean?</vt:lpstr>
      <vt:lpstr>12 Considerations</vt:lpstr>
      <vt:lpstr>1. Product &amp; Lifecycle Management</vt:lpstr>
      <vt:lpstr>2. Internal Repositories and Distribution</vt:lpstr>
      <vt:lpstr>3. Secure Transfer and Storage </vt:lpstr>
      <vt:lpstr>3. Secure Transfer and Storage </vt:lpstr>
      <vt:lpstr>4. Registration, Licensing, and Entitlements </vt:lpstr>
      <vt:lpstr>5. Networking Basics </vt:lpstr>
      <vt:lpstr>6. Certificates and PKI </vt:lpstr>
      <vt:lpstr>7. Support &amp; Troubleshooting </vt:lpstr>
      <vt:lpstr>8. Monitoring, Logging, and Backup </vt:lpstr>
      <vt:lpstr>9. Security and Compliance</vt:lpstr>
      <vt:lpstr>10. Automation &amp; Infrastructure as Code</vt:lpstr>
      <vt:lpstr>11. Upgrade and Patching Process</vt:lpstr>
      <vt:lpstr>12. Third-Party &amp; AI Integrations</vt:lpstr>
      <vt:lpstr>Tools We’ve implemented</vt:lpstr>
      <vt:lpstr>Common Pitfalls</vt:lpstr>
      <vt:lpstr>Recommended workflow</vt:lpstr>
      <vt:lpstr>Quick Checklist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jpsider</cp:lastModifiedBy>
  <cp:revision>31</cp:revision>
  <dcterms:created xsi:type="dcterms:W3CDTF">2023-12-15T16:18:32Z</dcterms:created>
  <dcterms:modified xsi:type="dcterms:W3CDTF">2025-10-24T21:02:28Z</dcterms:modified>
</cp:coreProperties>
</file>